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560" r:id="rId2"/>
    <p:sldId id="258" r:id="rId3"/>
    <p:sldId id="817" r:id="rId4"/>
    <p:sldId id="819" r:id="rId5"/>
    <p:sldId id="823" r:id="rId6"/>
    <p:sldId id="813" r:id="rId7"/>
    <p:sldId id="814" r:id="rId8"/>
    <p:sldId id="820" r:id="rId9"/>
    <p:sldId id="821" r:id="rId10"/>
    <p:sldId id="82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12C6E-9196-4BCE-B794-8D13639325CF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20006-6BEC-4864-89E4-7EC98E5DF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746-5A8B-4B89-91AC-0A8C00BDE328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A5E8-19C0-4E2C-B466-4170E3903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746-5A8B-4B89-91AC-0A8C00BDE328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A5E8-19C0-4E2C-B466-4170E3903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746-5A8B-4B89-91AC-0A8C00BDE328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A5E8-19C0-4E2C-B466-4170E3903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352800"/>
            <a:ext cx="11582400" cy="2743200"/>
          </a:xfrm>
          <a:prstGeom prst="rect">
            <a:avLst/>
          </a:prstGeom>
          <a:solidFill>
            <a:srgbClr val="1011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860800" y="6096000"/>
            <a:ext cx="3860800" cy="76200"/>
          </a:xfrm>
          <a:prstGeom prst="rect">
            <a:avLst/>
          </a:prstGeom>
          <a:solidFill>
            <a:srgbClr val="76C2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 userDrawn="1"/>
        </p:nvSpPr>
        <p:spPr>
          <a:xfrm>
            <a:off x="0" y="6096000"/>
            <a:ext cx="3860800" cy="76200"/>
          </a:xfrm>
          <a:prstGeom prst="rect">
            <a:avLst/>
          </a:prstGeom>
          <a:solidFill>
            <a:srgbClr val="FCB0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>
            <a:off x="7721600" y="6096000"/>
            <a:ext cx="3860800" cy="76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 descr="BITS_university_logo_whitevert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8592"/>
          <a:stretch/>
        </p:blipFill>
        <p:spPr>
          <a:xfrm>
            <a:off x="101600" y="3352800"/>
            <a:ext cx="2743200" cy="1980000"/>
          </a:xfrm>
          <a:prstGeom prst="rect">
            <a:avLst/>
          </a:prstGeom>
        </p:spPr>
      </p:pic>
      <p:grpSp>
        <p:nvGrpSpPr>
          <p:cNvPr id="3" name="Group 9"/>
          <p:cNvGrpSpPr/>
          <p:nvPr userDrawn="1"/>
        </p:nvGrpSpPr>
        <p:grpSpPr>
          <a:xfrm>
            <a:off x="-101600" y="5257800"/>
            <a:ext cx="2946400" cy="685800"/>
            <a:chOff x="76200" y="2209800"/>
            <a:chExt cx="2209800" cy="685800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76200" y="2209800"/>
              <a:ext cx="22098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00" b="1" spc="-150" dirty="0" smtClean="0">
                  <a:solidFill>
                    <a:schemeClr val="bg1"/>
                  </a:solidFill>
                  <a:latin typeface="Arial"/>
                  <a:cs typeface="Arial"/>
                </a:rPr>
                <a:t>BITS</a:t>
              </a:r>
              <a:r>
                <a:rPr lang="en-US" sz="2900" spc="-150" dirty="0" smtClean="0">
                  <a:solidFill>
                    <a:schemeClr val="bg1"/>
                  </a:solidFill>
                  <a:latin typeface="Arial"/>
                  <a:cs typeface="Arial"/>
                </a:rPr>
                <a:t> Pilani</a:t>
              </a:r>
              <a:endParaRPr lang="en-US" sz="2900" spc="-150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228600" y="2664768"/>
              <a:ext cx="1905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spc="-150" dirty="0" smtClean="0">
                  <a:solidFill>
                    <a:srgbClr val="FFFFFF"/>
                  </a:solidFill>
                  <a:latin typeface="Arial"/>
                  <a:cs typeface="Arial"/>
                </a:rPr>
                <a:t>Pilani | Dubai</a:t>
              </a:r>
              <a:r>
                <a:rPr lang="en-US" sz="900" spc="-150" baseline="0" dirty="0" smtClean="0">
                  <a:solidFill>
                    <a:srgbClr val="FFFFFF"/>
                  </a:solidFill>
                  <a:latin typeface="Arial"/>
                  <a:cs typeface="Arial"/>
                </a:rPr>
                <a:t> | Goa | Hyderabad</a:t>
              </a:r>
              <a:endParaRPr lang="en-US" sz="900" spc="-15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3352800" y="5410200"/>
            <a:ext cx="8026400" cy="533400"/>
          </a:xfrm>
        </p:spPr>
        <p:txBody>
          <a:bodyPr anchor="b" anchorCtr="0">
            <a:noAutofit/>
          </a:bodyPr>
          <a:lstStyle>
            <a:lvl1pPr marL="0" indent="0" algn="r">
              <a:lnSpc>
                <a:spcPts val="18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Presenter details comes here</a:t>
            </a:r>
          </a:p>
          <a:p>
            <a:pPr lvl="0"/>
            <a:r>
              <a:rPr lang="en-GB" dirty="0" smtClean="0"/>
              <a:t>Date and other details can come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52800" y="3810000"/>
            <a:ext cx="8026400" cy="1524000"/>
          </a:xfrm>
        </p:spPr>
        <p:txBody>
          <a:bodyPr anchor="ctr" anchorCtr="0">
            <a:noAutofit/>
          </a:bodyPr>
          <a:lstStyle>
            <a:lvl1pPr algn="l">
              <a:lnSpc>
                <a:spcPts val="4000"/>
              </a:lnSpc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Network Layer Service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4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Server\D\jyoti\FI023_BITS_v1\styleguide img\IMG_5627_b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0" y="4282182"/>
            <a:ext cx="12192000" cy="257581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 descr="Picture 7.png"/>
          <p:cNvPicPr>
            <a:picLocks noChangeAspect="1"/>
          </p:cNvPicPr>
          <p:nvPr userDrawn="1"/>
        </p:nvPicPr>
        <p:blipFill>
          <a:blip r:embed="rId3" cstate="print"/>
          <a:srcRect l="1923" b="5336"/>
          <a:stretch>
            <a:fillRect/>
          </a:stretch>
        </p:blipFill>
        <p:spPr>
          <a:xfrm>
            <a:off x="8839201" y="-1"/>
            <a:ext cx="2924257" cy="692697"/>
          </a:xfrm>
          <a:prstGeom prst="rect">
            <a:avLst/>
          </a:prstGeom>
        </p:spPr>
      </p:pic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06400" y="4648200"/>
            <a:ext cx="11277600" cy="1600200"/>
          </a:xfrm>
        </p:spPr>
        <p:txBody>
          <a:bodyPr>
            <a:no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sz="4000" b="1" spc="-15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Topic headings here </a:t>
            </a:r>
          </a:p>
          <a:p>
            <a:pPr lvl="0"/>
            <a:r>
              <a:rPr lang="en-US" dirty="0" smtClean="0"/>
              <a:t>(separator - can run in two lines)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843867" y="6775450"/>
            <a:ext cx="3860800" cy="76200"/>
          </a:xfrm>
          <a:prstGeom prst="rect">
            <a:avLst/>
          </a:prstGeom>
          <a:solidFill>
            <a:srgbClr val="76C2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 userDrawn="1"/>
        </p:nvSpPr>
        <p:spPr>
          <a:xfrm>
            <a:off x="-16933" y="6775450"/>
            <a:ext cx="3860800" cy="76200"/>
          </a:xfrm>
          <a:prstGeom prst="rect">
            <a:avLst/>
          </a:prstGeom>
          <a:solidFill>
            <a:srgbClr val="FCB0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 userDrawn="1"/>
        </p:nvSpPr>
        <p:spPr>
          <a:xfrm>
            <a:off x="7704667" y="6775450"/>
            <a:ext cx="3860800" cy="76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2" name="Group 11"/>
          <p:cNvGrpSpPr/>
          <p:nvPr userDrawn="1"/>
        </p:nvGrpSpPr>
        <p:grpSpPr>
          <a:xfrm>
            <a:off x="9144000" y="762000"/>
            <a:ext cx="2946400" cy="685800"/>
            <a:chOff x="76200" y="2209800"/>
            <a:chExt cx="2209800" cy="685800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76200" y="2209800"/>
              <a:ext cx="22098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00" b="1" spc="-150" dirty="0" smtClean="0">
                  <a:solidFill>
                    <a:schemeClr val="bg1"/>
                  </a:solidFill>
                  <a:latin typeface="Arial"/>
                  <a:cs typeface="Arial"/>
                </a:rPr>
                <a:t>BITS</a:t>
              </a:r>
              <a:r>
                <a:rPr lang="en-US" sz="2900" spc="-150" dirty="0" smtClean="0">
                  <a:solidFill>
                    <a:schemeClr val="bg1"/>
                  </a:solidFill>
                  <a:latin typeface="Arial"/>
                  <a:cs typeface="Arial"/>
                </a:rPr>
                <a:t> Pilani</a:t>
              </a:r>
              <a:endParaRPr lang="en-US" sz="2900" spc="-150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228600" y="2664768"/>
              <a:ext cx="19050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spc="-150" dirty="0" smtClean="0">
                  <a:solidFill>
                    <a:srgbClr val="FFFFFF"/>
                  </a:solidFill>
                  <a:latin typeface="Arial"/>
                  <a:cs typeface="Arial"/>
                </a:rPr>
                <a:t>Pilani | Dubai</a:t>
              </a:r>
              <a:r>
                <a:rPr lang="en-US" sz="900" spc="-150" baseline="0" dirty="0" smtClean="0">
                  <a:solidFill>
                    <a:srgbClr val="FFFFFF"/>
                  </a:solidFill>
                  <a:latin typeface="Arial"/>
                  <a:cs typeface="Arial"/>
                </a:rPr>
                <a:t> | Goa | Hyderabad</a:t>
              </a:r>
              <a:endParaRPr lang="en-US" sz="900" spc="-15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63817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9370"/>
            <a:ext cx="10972800" cy="48167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1/5/2012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EA ZC451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A5E8-19C0-4E2C-B466-4170E39037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4368800" y="6596390"/>
            <a:ext cx="782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smtClean="0">
                <a:solidFill>
                  <a:srgbClr val="101141"/>
                </a:solidFill>
                <a:latin typeface="Arial"/>
                <a:cs typeface="Arial"/>
              </a:rPr>
              <a:t>BITS </a:t>
            </a:r>
            <a:r>
              <a:rPr lang="en-US" sz="1100" dirty="0" smtClean="0">
                <a:solidFill>
                  <a:srgbClr val="101141"/>
                </a:solidFill>
                <a:latin typeface="Arial"/>
                <a:cs typeface="Arial"/>
              </a:rPr>
              <a:t>Pilani, Deemed</a:t>
            </a:r>
            <a:r>
              <a:rPr lang="en-US" sz="1100" baseline="0" dirty="0" smtClean="0">
                <a:solidFill>
                  <a:srgbClr val="101141"/>
                </a:solidFill>
                <a:latin typeface="Arial"/>
                <a:cs typeface="Arial"/>
              </a:rPr>
              <a:t> to be University under Section 3 of UGC Act, 1956</a:t>
            </a:r>
            <a:endParaRPr lang="en-US" sz="1100" dirty="0">
              <a:solidFill>
                <a:srgbClr val="101141"/>
              </a:solidFill>
              <a:latin typeface="Arial"/>
              <a:cs typeface="Arial"/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2844800" y="6553201"/>
            <a:ext cx="9347200" cy="45719"/>
            <a:chOff x="1905000" y="6553200"/>
            <a:chExt cx="7010400" cy="45719"/>
          </a:xfrm>
        </p:grpSpPr>
        <p:sp>
          <p:nvSpPr>
            <p:cNvPr id="20" name="Rectangle 19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23" name="Group 22"/>
          <p:cNvGrpSpPr/>
          <p:nvPr userDrawn="1"/>
        </p:nvGrpSpPr>
        <p:grpSpPr>
          <a:xfrm>
            <a:off x="0" y="914401"/>
            <a:ext cx="9347200" cy="45719"/>
            <a:chOff x="1905000" y="6553200"/>
            <a:chExt cx="7010400" cy="45719"/>
          </a:xfrm>
        </p:grpSpPr>
        <p:sp>
          <p:nvSpPr>
            <p:cNvPr id="24" name="Rectangle 23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746-5A8B-4B89-91AC-0A8C00BDE328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A5E8-19C0-4E2C-B466-4170E3903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746-5A8B-4B89-91AC-0A8C00BDE328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A5E8-19C0-4E2C-B466-4170E3903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746-5A8B-4B89-91AC-0A8C00BDE328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A5E8-19C0-4E2C-B466-4170E3903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746-5A8B-4B89-91AC-0A8C00BDE328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A5E8-19C0-4E2C-B466-4170E39037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4368800" y="6596390"/>
            <a:ext cx="782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smtClean="0">
                <a:solidFill>
                  <a:srgbClr val="101141"/>
                </a:solidFill>
                <a:latin typeface="Arial"/>
                <a:cs typeface="Arial"/>
              </a:rPr>
              <a:t>BITS </a:t>
            </a:r>
            <a:r>
              <a:rPr lang="en-US" sz="1100" dirty="0" smtClean="0">
                <a:solidFill>
                  <a:srgbClr val="101141"/>
                </a:solidFill>
                <a:latin typeface="Arial"/>
                <a:cs typeface="Arial"/>
              </a:rPr>
              <a:t>Pilani, Deemed</a:t>
            </a:r>
            <a:r>
              <a:rPr lang="en-US" sz="1100" baseline="0" dirty="0" smtClean="0">
                <a:solidFill>
                  <a:srgbClr val="101141"/>
                </a:solidFill>
                <a:latin typeface="Arial"/>
                <a:cs typeface="Arial"/>
              </a:rPr>
              <a:t> to be University under Section 3 of UGC Act, 1956</a:t>
            </a:r>
            <a:endParaRPr lang="en-US" sz="1100" dirty="0">
              <a:solidFill>
                <a:srgbClr val="101141"/>
              </a:solidFill>
              <a:latin typeface="Arial"/>
              <a:cs typeface="Arial"/>
            </a:endParaRPr>
          </a:p>
        </p:txBody>
      </p:sp>
      <p:pic>
        <p:nvPicPr>
          <p:cNvPr id="7" name="Picture 6" descr="Picture 7.png"/>
          <p:cNvPicPr>
            <a:picLocks noChangeAspect="1"/>
          </p:cNvPicPr>
          <p:nvPr userDrawn="1"/>
        </p:nvPicPr>
        <p:blipFill>
          <a:blip r:embed="rId2" cstate="print"/>
          <a:srcRect l="1923" b="5336"/>
          <a:stretch>
            <a:fillRect/>
          </a:stretch>
        </p:blipFill>
        <p:spPr>
          <a:xfrm>
            <a:off x="8839201" y="-1"/>
            <a:ext cx="2924257" cy="692697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2844800" y="6553201"/>
            <a:ext cx="9347200" cy="45719"/>
            <a:chOff x="1905000" y="6553200"/>
            <a:chExt cx="7010400" cy="45719"/>
          </a:xfrm>
        </p:grpSpPr>
        <p:sp>
          <p:nvSpPr>
            <p:cNvPr id="9" name="Rectangle 8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0" y="1295401"/>
            <a:ext cx="9347200" cy="45719"/>
            <a:chOff x="1905000" y="6553200"/>
            <a:chExt cx="7010400" cy="45719"/>
          </a:xfrm>
        </p:grpSpPr>
        <p:sp>
          <p:nvSpPr>
            <p:cNvPr id="13" name="Rectangle 12"/>
            <p:cNvSpPr/>
            <p:nvPr/>
          </p:nvSpPr>
          <p:spPr>
            <a:xfrm>
              <a:off x="4267200" y="6553200"/>
              <a:ext cx="2328591" cy="45719"/>
            </a:xfrm>
            <a:prstGeom prst="rect">
              <a:avLst/>
            </a:prstGeom>
            <a:solidFill>
              <a:srgbClr val="76C2E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905000" y="6553200"/>
              <a:ext cx="2362200" cy="45719"/>
            </a:xfrm>
            <a:prstGeom prst="rect">
              <a:avLst/>
            </a:prstGeom>
            <a:solidFill>
              <a:srgbClr val="FCB01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586809" y="6553200"/>
              <a:ext cx="2328591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746-5A8B-4B89-91AC-0A8C00BDE328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A5E8-19C0-4E2C-B466-4170E3903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746-5A8B-4B89-91AC-0A8C00BDE328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A5E8-19C0-4E2C-B466-4170E3903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7746-5A8B-4B89-91AC-0A8C00BDE328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A5E8-19C0-4E2C-B466-4170E3903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7746-5A8B-4B89-91AC-0A8C00BDE328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2A5E8-19C0-4E2C-B466-4170E3903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00499" y="3519056"/>
            <a:ext cx="6019800" cy="685800"/>
          </a:xfrm>
        </p:spPr>
        <p:txBody>
          <a:bodyPr/>
          <a:lstStyle/>
          <a:p>
            <a:r>
              <a:rPr lang="en-US" sz="4000" b="1" dirty="0">
                <a:solidFill>
                  <a:srgbClr val="FFC000"/>
                </a:solidFill>
              </a:rPr>
              <a:t>Online Teaching Workshop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5181600" y="4766176"/>
            <a:ext cx="6400800" cy="12954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l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Ashutosh</a:t>
            </a:r>
            <a:r>
              <a:rPr lang="en-US" dirty="0" smtClean="0"/>
              <a:t> Bhatia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Department of Computer Science and Information Systems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Birla Institute of Technology and Science</a:t>
            </a:r>
          </a:p>
          <a:p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Pilani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Campus,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Pilan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5600" y="4204856"/>
            <a:ext cx="8229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Use of Tablets &amp; Introduction to </a:t>
            </a:r>
            <a:r>
              <a:rPr lang="en-US" sz="2800" dirty="0" err="1">
                <a:solidFill>
                  <a:schemeClr val="bg1"/>
                </a:solidFill>
              </a:rPr>
              <a:t>j</a:t>
            </a:r>
            <a:r>
              <a:rPr lang="en-US" sz="2800" smtClean="0">
                <a:solidFill>
                  <a:schemeClr val="bg1"/>
                </a:solidFill>
              </a:rPr>
              <a:t>Plag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and Mail-Merge</a:t>
            </a:r>
          </a:p>
        </p:txBody>
      </p:sp>
    </p:spTree>
    <p:extLst>
      <p:ext uri="{BB962C8B-B14F-4D97-AF65-F5344CB8AC3E}">
        <p14:creationId xmlns:p14="http://schemas.microsoft.com/office/powerpoint/2010/main" val="31777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58329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Using YAMM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0"/>
            <a:ext cx="8534400" cy="5137150"/>
          </a:xfrm>
        </p:spPr>
        <p:txBody>
          <a:bodyPr>
            <a:normAutofit/>
          </a:bodyPr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endParaRPr lang="en-US" altLang="en-US" sz="2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066800"/>
            <a:ext cx="86868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Prepare a draft or email template in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gmail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71500" indent="-571500">
              <a:buFont typeface="+mj-lt"/>
              <a:buAutoNum type="arabicPeriod"/>
            </a:pP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71500" indent="-571500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Open your excel sheet in google sheets.</a:t>
            </a:r>
          </a:p>
          <a:p>
            <a:pPr marL="571500" indent="-571500">
              <a:buFont typeface="+mj-lt"/>
              <a:buAutoNum type="arabicPeriod"/>
            </a:pP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71500" indent="-571500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The first column of the spread sheet should contain the email addresses of the recipients</a:t>
            </a:r>
          </a:p>
          <a:p>
            <a:pPr marL="571500" indent="-571500">
              <a:buFont typeface="+mj-lt"/>
              <a:buAutoNum type="arabicPeriod"/>
            </a:pP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71500" indent="-571500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Go to  Add-ons-&gt;YAMM-&gt;Start Mail Merge</a:t>
            </a:r>
          </a:p>
          <a:p>
            <a:pPr marL="571500" indent="-571500">
              <a:buFont typeface="+mj-lt"/>
              <a:buAutoNum type="arabicPeriod"/>
            </a:pP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71500" indent="-571500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Press Continue</a:t>
            </a:r>
          </a:p>
          <a:p>
            <a:pPr marL="571500" indent="-571500">
              <a:buFont typeface="+mj-lt"/>
              <a:buAutoNum type="arabicPeriod"/>
            </a:pPr>
            <a:endParaRPr lang="en-US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71500" indent="-571500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Select Email Template:  You will get all the draft that are saved in your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gamail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account.</a:t>
            </a:r>
          </a:p>
          <a:p>
            <a:pPr marL="571500" indent="-571500"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71500" indent="-571500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Clink on send mails. </a:t>
            </a:r>
            <a:endParaRPr 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43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04800" y="4419600"/>
            <a:ext cx="8458200" cy="2209800"/>
          </a:xfrm>
        </p:spPr>
        <p:txBody>
          <a:bodyPr/>
          <a:lstStyle/>
          <a:p>
            <a:r>
              <a:rPr lang="en-US" sz="3400" b="0" dirty="0">
                <a:latin typeface="+mj-lt"/>
              </a:rPr>
              <a:t>Outline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Using </a:t>
            </a:r>
            <a:r>
              <a:rPr lang="en-US" sz="3200" b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tablets to take online </a:t>
            </a:r>
            <a:r>
              <a:rPr lang="en-US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classes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jPlag</a:t>
            </a:r>
            <a:r>
              <a:rPr lang="en-US" sz="32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(A tool to perform </a:t>
            </a:r>
            <a:r>
              <a:rPr lang="en-US" sz="3200" b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Plag</a:t>
            </a:r>
            <a:r>
              <a:rPr lang="en-US" sz="3200" b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check in code)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Yet Another Mail Merge (YAMM)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b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b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DF7504-9F32-4D34-A5E2-A23F76760A0E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0462"/>
            <a:ext cx="8229600" cy="609600"/>
          </a:xfrm>
        </p:spPr>
        <p:txBody>
          <a:bodyPr>
            <a:noAutofit/>
          </a:bodyPr>
          <a:lstStyle/>
          <a:p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Using tablets to take Online classes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0"/>
            <a:ext cx="8534400" cy="5137150"/>
          </a:xfrm>
        </p:spPr>
        <p:txBody>
          <a:bodyPr>
            <a:normAutofit/>
          </a:bodyPr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endParaRPr lang="en-US" altLang="en-US" sz="2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163" y="1371600"/>
            <a:ext cx="955963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/>
              <a:t>System </a:t>
            </a:r>
            <a:r>
              <a:rPr lang="en-US" sz="2800" b="1" dirty="0"/>
              <a:t>Requirement:  </a:t>
            </a:r>
            <a:r>
              <a:rPr lang="en-US" sz="2800" dirty="0"/>
              <a:t>An </a:t>
            </a:r>
            <a:r>
              <a:rPr lang="en-US" sz="2800" dirty="0" smtClean="0"/>
              <a:t>Android, iOS, or windows </a:t>
            </a:r>
            <a:r>
              <a:rPr lang="en-US" sz="2800" dirty="0"/>
              <a:t>based </a:t>
            </a:r>
            <a:r>
              <a:rPr lang="en-US" sz="2800" dirty="0" smtClean="0"/>
              <a:t>tablet with p</a:t>
            </a:r>
            <a:r>
              <a:rPr lang="en-US" sz="2800" dirty="0" smtClean="0"/>
              <a:t>en support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Apple </a:t>
            </a:r>
            <a:r>
              <a:rPr lang="en-US" sz="2800" dirty="0" err="1"/>
              <a:t>ipad</a:t>
            </a:r>
            <a:r>
              <a:rPr lang="en-US" sz="2800" dirty="0"/>
              <a:t> pro </a:t>
            </a:r>
            <a:r>
              <a:rPr lang="en-US" sz="2800" dirty="0" smtClean="0"/>
              <a:t>with  Apple Pencil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Google Pixel Slate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Samsung Galaxy Tab S6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Lenovo </a:t>
            </a:r>
            <a:r>
              <a:rPr lang="en-US" sz="2800" dirty="0" err="1"/>
              <a:t>YogaBook</a:t>
            </a:r>
            <a:endParaRPr lang="en-US" sz="28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ASUS Transformer </a:t>
            </a:r>
            <a:r>
              <a:rPr lang="en-US" sz="2800" dirty="0" smtClean="0"/>
              <a:t>Mini 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And Many more …….</a:t>
            </a:r>
            <a:endParaRPr lang="en-US" sz="2800" dirty="0"/>
          </a:p>
          <a:p>
            <a:pPr lvl="1" algn="just"/>
            <a:r>
              <a:rPr lang="en-US" sz="2800" b="1" dirty="0" smtClean="0"/>
              <a:t>	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Interfacing an external pen to your laptop, has </a:t>
            </a:r>
            <a:r>
              <a:rPr lang="en-US" sz="2800" b="1" dirty="0" smtClean="0"/>
              <a:t>hand-eye coordination issues</a:t>
            </a:r>
            <a:r>
              <a:rPr lang="en-US" sz="2800" dirty="0" smtClean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523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DF7504-9F32-4D34-A5E2-A23F76760A0E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927" y="176645"/>
            <a:ext cx="8229600" cy="609600"/>
          </a:xfrm>
        </p:spPr>
        <p:txBody>
          <a:bodyPr>
            <a:noAutofit/>
          </a:bodyPr>
          <a:lstStyle/>
          <a:p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Using tablets to take Online classes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0"/>
            <a:ext cx="8534400" cy="5137150"/>
          </a:xfrm>
        </p:spPr>
        <p:txBody>
          <a:bodyPr>
            <a:normAutofit/>
          </a:bodyPr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endParaRPr lang="en-US" altLang="en-US" sz="2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4018" y="1370695"/>
            <a:ext cx="954578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/>
              <a:t>Online </a:t>
            </a:r>
            <a:r>
              <a:rPr lang="en-US" sz="2800" b="1" dirty="0"/>
              <a:t>Teaching (Without Camera): </a:t>
            </a:r>
            <a:r>
              <a:rPr lang="en-US" sz="2800" dirty="0"/>
              <a:t>Run power point on the tablet and share your screen with </a:t>
            </a:r>
            <a:r>
              <a:rPr lang="en-US" sz="2800" dirty="0" smtClean="0"/>
              <a:t>students.</a:t>
            </a:r>
          </a:p>
          <a:p>
            <a:pPr algn="just"/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/>
              <a:t>Blackboard Alternatives: </a:t>
            </a:r>
            <a:r>
              <a:rPr lang="en-US" sz="2800" dirty="0"/>
              <a:t>Microsoft OneNote, Notability, or </a:t>
            </a:r>
            <a:r>
              <a:rPr lang="en-US" sz="2800" dirty="0" err="1" smtClean="0"/>
              <a:t>Jamboard</a:t>
            </a:r>
            <a:r>
              <a:rPr lang="en-US" sz="2800" dirty="0" smtClean="0"/>
              <a:t>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Can be use alone or along side the presentation slides</a:t>
            </a:r>
            <a:endParaRPr lang="en-US" sz="28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A effective way to take the tutorials</a:t>
            </a: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To </a:t>
            </a:r>
            <a:r>
              <a:rPr lang="en-US" sz="2800" dirty="0"/>
              <a:t>Insert your video in the presentation use </a:t>
            </a:r>
            <a:r>
              <a:rPr lang="en-US" sz="2800" b="1" dirty="0"/>
              <a:t>Video </a:t>
            </a:r>
            <a:r>
              <a:rPr lang="en-US" sz="2800" b="1" dirty="0" smtClean="0"/>
              <a:t>Point (</a:t>
            </a:r>
            <a:r>
              <a:rPr lang="en-US" sz="2800" dirty="0" smtClean="0"/>
              <a:t>Subscription is required</a:t>
            </a:r>
            <a:r>
              <a:rPr lang="en-US" sz="2800" b="1" dirty="0" smtClean="0"/>
              <a:t>)</a:t>
            </a:r>
            <a:endParaRPr lang="en-US" sz="28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91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DF7504-9F32-4D34-A5E2-A23F76760A0E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927" y="176645"/>
            <a:ext cx="8229600" cy="609600"/>
          </a:xfrm>
        </p:spPr>
        <p:txBody>
          <a:bodyPr>
            <a:noAutofit/>
          </a:bodyPr>
          <a:lstStyle/>
          <a:p>
            <a:pPr algn="just"/>
            <a:r>
              <a:rPr lang="en-US" sz="4000" dirty="0" smtClean="0">
                <a:solidFill>
                  <a:srgbClr val="FF0000"/>
                </a:solidFill>
              </a:rPr>
              <a:t> Offline </a:t>
            </a:r>
            <a:r>
              <a:rPr lang="en-US" sz="4000" dirty="0">
                <a:solidFill>
                  <a:srgbClr val="FF0000"/>
                </a:solidFill>
              </a:rPr>
              <a:t>Recording of lectures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0"/>
            <a:ext cx="8534400" cy="5137150"/>
          </a:xfrm>
        </p:spPr>
        <p:txBody>
          <a:bodyPr>
            <a:normAutofit/>
          </a:bodyPr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endParaRPr lang="en-US" altLang="en-US" sz="2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1233054"/>
            <a:ext cx="954578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Many tablets has inbuilt feature to record the screen activities along with mic input just by clicking a button.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In laptop, use </a:t>
            </a:r>
            <a:r>
              <a:rPr lang="en-US" sz="2800" dirty="0"/>
              <a:t>any recorder app that records </a:t>
            </a:r>
            <a:r>
              <a:rPr lang="en-US" sz="2800" dirty="0" smtClean="0"/>
              <a:t>screen along with mic and camera out put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/>
              <a:t>OBS </a:t>
            </a:r>
            <a:r>
              <a:rPr lang="en-US" sz="2800" b="1" dirty="0"/>
              <a:t>studio </a:t>
            </a:r>
            <a:endParaRPr lang="en-US" sz="2800" b="1" dirty="0" smtClean="0"/>
          </a:p>
          <a:p>
            <a:pPr lvl="2" algn="just"/>
            <a:endParaRPr lang="en-US" sz="28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Use the inbuilt feature of power point to record the presentation (does not record video).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695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DF7504-9F32-4D34-A5E2-A23F76760A0E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-685800" y="151527"/>
            <a:ext cx="3581400" cy="609600"/>
          </a:xfrm>
        </p:spPr>
        <p:txBody>
          <a:bodyPr>
            <a:noAutofit/>
          </a:bodyPr>
          <a:lstStyle/>
          <a:p>
            <a:r>
              <a:rPr lang="en-US" altLang="en-US" sz="4000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Jplag</a:t>
            </a:r>
            <a:endParaRPr lang="en-US" altLang="en-US" sz="40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0"/>
            <a:ext cx="8534400" cy="5137150"/>
          </a:xfrm>
        </p:spPr>
        <p:txBody>
          <a:bodyPr>
            <a:normAutofit/>
          </a:bodyPr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endParaRPr lang="en-US" altLang="en-US" sz="2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233054"/>
            <a:ext cx="89154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An open source software written in Java to find similarities among multiple source code files.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Does not compare bytes of text but is aware of programming language syntax and structure.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Supports Java, C#, C, C++, Scheme and natural language text.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Designed to find similarities among students’ submissions not with the Internet.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Generated a nice Plagiarism Report</a:t>
            </a:r>
          </a:p>
        </p:txBody>
      </p:sp>
    </p:spTree>
    <p:extLst>
      <p:ext uri="{BB962C8B-B14F-4D97-AF65-F5344CB8AC3E}">
        <p14:creationId xmlns:p14="http://schemas.microsoft.com/office/powerpoint/2010/main" val="31005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55" y="159072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Installing and Using </a:t>
            </a:r>
            <a:r>
              <a:rPr lang="en-US" altLang="en-US" sz="4000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Jplag</a:t>
            </a:r>
            <a:endParaRPr lang="en-US" altLang="en-US" sz="40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0"/>
            <a:ext cx="8534400" cy="5137150"/>
          </a:xfrm>
        </p:spPr>
        <p:txBody>
          <a:bodyPr>
            <a:normAutofit/>
          </a:bodyPr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endParaRPr lang="en-US" altLang="en-US" sz="2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143000"/>
            <a:ext cx="81534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Download </a:t>
            </a:r>
            <a:r>
              <a:rPr lang="en-US" sz="2800" dirty="0" err="1"/>
              <a:t>jplag</a:t>
            </a:r>
            <a:r>
              <a:rPr lang="en-US" sz="2800" dirty="0"/>
              <a:t> jar file from https://github.com/jplag/jplag/releases2.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Command to run 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Java -jar .\jplag-2.12.1-SNAPSHOT-jar-with-dependencies.jar -l c/</a:t>
            </a:r>
            <a:r>
              <a:rPr lang="en-US" sz="2800" dirty="0" err="1">
                <a:solidFill>
                  <a:srgbClr val="0000FF"/>
                </a:solidFill>
              </a:rPr>
              <a:t>c++</a:t>
            </a:r>
            <a:r>
              <a:rPr lang="en-US" sz="2800" dirty="0">
                <a:solidFill>
                  <a:srgbClr val="0000FF"/>
                </a:solidFill>
              </a:rPr>
              <a:t> -r </a:t>
            </a:r>
            <a:r>
              <a:rPr lang="en-US" sz="2800" dirty="0" err="1">
                <a:solidFill>
                  <a:srgbClr val="0000FF"/>
                </a:solidFill>
              </a:rPr>
              <a:t>result_folder_path</a:t>
            </a:r>
            <a:r>
              <a:rPr lang="en-US" sz="2800" dirty="0">
                <a:solidFill>
                  <a:srgbClr val="0000FF"/>
                </a:solidFill>
              </a:rPr>
              <a:t> -s </a:t>
            </a:r>
            <a:r>
              <a:rPr lang="en-US" sz="2800" dirty="0" err="1">
                <a:solidFill>
                  <a:srgbClr val="0000FF"/>
                </a:solidFill>
              </a:rPr>
              <a:t>input_folder_path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  <a:p>
            <a:pPr lvl="1" algn="just"/>
            <a:endParaRPr lang="en-US" sz="1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Mention language of source codes using -l option, result directory using -r and input directory using -s.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If there is an error, please check the java version. Java 11 or 12 should be installed in the system.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55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Yet Another Mail Merge (YAMM)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0"/>
            <a:ext cx="8534400" cy="5137150"/>
          </a:xfrm>
        </p:spPr>
        <p:txBody>
          <a:bodyPr>
            <a:normAutofit/>
          </a:bodyPr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endParaRPr lang="en-US" altLang="en-US" sz="2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219200"/>
            <a:ext cx="9601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 powerful tool to send personalized mail to bulk of recipients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Can be used to announce Pre-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Midsem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Pre-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Comre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marks to the students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directly from your excel sheet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Works as a plugin for google sheets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Mail drafts are directly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imported from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gmail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Helps to keep the track of activity using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auto generated email responses</a:t>
            </a:r>
          </a:p>
        </p:txBody>
      </p:sp>
    </p:spTree>
    <p:extLst>
      <p:ext uri="{BB962C8B-B14F-4D97-AF65-F5344CB8AC3E}">
        <p14:creationId xmlns:p14="http://schemas.microsoft.com/office/powerpoint/2010/main" val="8893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6282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Installing YAMM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1084151"/>
            <a:ext cx="8970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Open the add-ons menu from your Google spreadsheet.</a:t>
            </a:r>
            <a:endParaRPr 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196" y="1677373"/>
            <a:ext cx="6448425" cy="18764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1000" y="3886200"/>
            <a:ext cx="8970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'Yet Another Mail Merge' in the search bar.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4572000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Click on the button </a:t>
            </a:r>
            <a:r>
              <a:rPr lang="en-US" sz="2800" b="1" dirty="0"/>
              <a:t>Install</a:t>
            </a:r>
            <a:r>
              <a:rPr lang="en-US" sz="2800" dirty="0"/>
              <a:t> to install the add-on.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After installing you will find YAMM has been include in the list of available add-ons</a:t>
            </a:r>
          </a:p>
        </p:txBody>
      </p:sp>
    </p:spTree>
    <p:extLst>
      <p:ext uri="{BB962C8B-B14F-4D97-AF65-F5344CB8AC3E}">
        <p14:creationId xmlns:p14="http://schemas.microsoft.com/office/powerpoint/2010/main" val="147092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13018</TotalTime>
  <Words>565</Words>
  <Application>Microsoft Office PowerPoint</Application>
  <PresentationFormat>Widescreen</PresentationFormat>
  <Paragraphs>192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Office Theme</vt:lpstr>
      <vt:lpstr>Online Teaching Workshop </vt:lpstr>
      <vt:lpstr>PowerPoint Presentation</vt:lpstr>
      <vt:lpstr>Using tablets to take Online classes</vt:lpstr>
      <vt:lpstr>Using tablets to take Online classes</vt:lpstr>
      <vt:lpstr> Offline Recording of lectures</vt:lpstr>
      <vt:lpstr>Jplag</vt:lpstr>
      <vt:lpstr>Installing and Using Jplag</vt:lpstr>
      <vt:lpstr>Yet Another Mail Merge (YAMM)</vt:lpstr>
      <vt:lpstr>Installing YAMM</vt:lpstr>
      <vt:lpstr>Using YAMM</vt:lpstr>
    </vt:vector>
  </TitlesOfParts>
  <Company>bits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 ZC451 (Lecture #2)</dc:title>
  <dc:creator>ipc</dc:creator>
  <cp:lastModifiedBy>Ashutosh Bhatia</cp:lastModifiedBy>
  <cp:revision>339</cp:revision>
  <dcterms:created xsi:type="dcterms:W3CDTF">2012-01-04T06:56:57Z</dcterms:created>
  <dcterms:modified xsi:type="dcterms:W3CDTF">2020-08-06T08:51:28Z</dcterms:modified>
</cp:coreProperties>
</file>